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716" r:id="rId1"/>
  </p:sldMasterIdLst>
  <p:sldIdLst>
    <p:sldId id="272" r:id="rId2"/>
    <p:sldId id="258" r:id="rId3"/>
    <p:sldId id="257" r:id="rId4"/>
    <p:sldId id="259" r:id="rId5"/>
    <p:sldId id="260" r:id="rId6"/>
    <p:sldId id="261" r:id="rId7"/>
    <p:sldId id="266" r:id="rId8"/>
    <p:sldId id="263" r:id="rId9"/>
    <p:sldId id="262" r:id="rId10"/>
    <p:sldId id="264" r:id="rId11"/>
    <p:sldId id="267" r:id="rId12"/>
    <p:sldId id="268" r:id="rId13"/>
    <p:sldId id="269" r:id="rId14"/>
    <p:sldId id="270" r:id="rId15"/>
    <p:sldId id="271" r:id="rId16"/>
    <p:sldId id="283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2" d="100"/>
          <a:sy n="62" d="100"/>
        </p:scale>
        <p:origin x="72" y="10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2A942-C466-46E9-B384-9A18DD6AD617}" type="datetimeFigureOut">
              <a:rPr lang="sv-SE" smtClean="0"/>
              <a:t>2022-06-02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85598165-9C13-4590-B251-4191E526E228}" type="slidenum">
              <a:rPr lang="sv-SE" smtClean="0"/>
              <a:t>‹#›</a:t>
            </a:fld>
            <a:endParaRPr lang="sv-SE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3730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2A942-C466-46E9-B384-9A18DD6AD617}" type="datetimeFigureOut">
              <a:rPr lang="sv-SE" smtClean="0"/>
              <a:t>2022-06-02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98165-9C13-4590-B251-4191E526E228}" type="slidenum">
              <a:rPr lang="sv-SE" smtClean="0"/>
              <a:t>‹#›</a:t>
            </a:fld>
            <a:endParaRPr lang="sv-SE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59063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2A942-C466-46E9-B384-9A18DD6AD617}" type="datetimeFigureOut">
              <a:rPr lang="sv-SE" smtClean="0"/>
              <a:t>2022-06-02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98165-9C13-4590-B251-4191E526E228}" type="slidenum">
              <a:rPr lang="sv-SE" smtClean="0"/>
              <a:t>‹#›</a:t>
            </a:fld>
            <a:endParaRPr lang="sv-SE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90125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2A942-C466-46E9-B384-9A18DD6AD617}" type="datetimeFigureOut">
              <a:rPr lang="sv-SE" smtClean="0"/>
              <a:t>2022-06-02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98165-9C13-4590-B251-4191E526E228}" type="slidenum">
              <a:rPr lang="sv-SE" smtClean="0"/>
              <a:t>‹#›</a:t>
            </a:fld>
            <a:endParaRPr lang="sv-SE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7734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2A942-C466-46E9-B384-9A18DD6AD617}" type="datetimeFigureOut">
              <a:rPr lang="sv-SE" smtClean="0"/>
              <a:t>2022-06-02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98165-9C13-4590-B251-4191E526E228}" type="slidenum">
              <a:rPr lang="sv-SE" smtClean="0"/>
              <a:t>‹#›</a:t>
            </a:fld>
            <a:endParaRPr lang="sv-SE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55217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2A942-C466-46E9-B384-9A18DD6AD617}" type="datetimeFigureOut">
              <a:rPr lang="sv-SE" smtClean="0"/>
              <a:t>2022-06-02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98165-9C13-4590-B251-4191E526E228}" type="slidenum">
              <a:rPr lang="sv-SE" smtClean="0"/>
              <a:t>‹#›</a:t>
            </a:fld>
            <a:endParaRPr lang="sv-SE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05677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2A942-C466-46E9-B384-9A18DD6AD617}" type="datetimeFigureOut">
              <a:rPr lang="sv-SE" smtClean="0"/>
              <a:t>2022-06-02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98165-9C13-4590-B251-4191E526E22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885718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2A942-C466-46E9-B384-9A18DD6AD617}" type="datetimeFigureOut">
              <a:rPr lang="sv-SE" smtClean="0"/>
              <a:t>2022-06-02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98165-9C13-4590-B251-4191E526E228}" type="slidenum">
              <a:rPr lang="sv-SE" smtClean="0"/>
              <a:t>‹#›</a:t>
            </a:fld>
            <a:endParaRPr lang="sv-SE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55324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8632A942-C466-46E9-B384-9A18DD6AD617}" type="datetimeFigureOut">
              <a:rPr lang="sv-SE" smtClean="0"/>
              <a:t>2022-06-02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98165-9C13-4590-B251-4191E526E228}" type="slidenum">
              <a:rPr lang="sv-SE" smtClean="0"/>
              <a:t>‹#›</a:t>
            </a:fld>
            <a:endParaRPr lang="sv-SE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68037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2A942-C466-46E9-B384-9A18DD6AD617}" type="datetimeFigureOut">
              <a:rPr lang="sv-SE" smtClean="0"/>
              <a:t>2022-06-02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98165-9C13-4590-B251-4191E526E228}" type="slidenum">
              <a:rPr lang="sv-SE" smtClean="0"/>
              <a:t>‹#›</a:t>
            </a:fld>
            <a:endParaRPr lang="sv-SE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93402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2A942-C466-46E9-B384-9A18DD6AD617}" type="datetimeFigureOut">
              <a:rPr lang="sv-SE" smtClean="0"/>
              <a:t>2022-06-02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98165-9C13-4590-B251-4191E526E228}" type="slidenum">
              <a:rPr lang="sv-SE" smtClean="0"/>
              <a:t>‹#›</a:t>
            </a:fld>
            <a:endParaRPr lang="sv-SE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55878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32A942-C466-46E9-B384-9A18DD6AD617}" type="datetimeFigureOut">
              <a:rPr lang="sv-SE" smtClean="0"/>
              <a:t>2022-06-02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85598165-9C13-4590-B251-4191E526E228}" type="slidenum">
              <a:rPr lang="sv-SE" smtClean="0"/>
              <a:t>‹#›</a:t>
            </a:fld>
            <a:endParaRPr lang="sv-SE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8108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17" r:id="rId1"/>
    <p:sldLayoutId id="2147484718" r:id="rId2"/>
    <p:sldLayoutId id="2147484719" r:id="rId3"/>
    <p:sldLayoutId id="2147484720" r:id="rId4"/>
    <p:sldLayoutId id="2147484721" r:id="rId5"/>
    <p:sldLayoutId id="2147484722" r:id="rId6"/>
    <p:sldLayoutId id="2147484723" r:id="rId7"/>
    <p:sldLayoutId id="2147484724" r:id="rId8"/>
    <p:sldLayoutId id="2147484725" r:id="rId9"/>
    <p:sldLayoutId id="2147484726" r:id="rId10"/>
    <p:sldLayoutId id="214748472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F1BBD37-6C6F-4C0D-BC9C-C9E64A06E3E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LPO Hjärta-kärl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B60FA46F-DD6B-4ADF-966C-DA4F643FFD0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r>
              <a:rPr lang="sv-SE" dirty="0"/>
              <a:t>Region </a:t>
            </a:r>
            <a:r>
              <a:rPr lang="sv-SE" dirty="0" err="1"/>
              <a:t>västmanland</a:t>
            </a:r>
            <a:endParaRPr lang="sv-SE" dirty="0"/>
          </a:p>
          <a:p>
            <a:r>
              <a:rPr lang="sv-SE" dirty="0"/>
              <a:t>Charlotta Hammar, kardiolog, sektionsansvarig överläkare  Västerås</a:t>
            </a:r>
          </a:p>
        </p:txBody>
      </p:sp>
    </p:spTree>
    <p:extLst>
      <p:ext uri="{BB962C8B-B14F-4D97-AF65-F5344CB8AC3E}">
        <p14:creationId xmlns:p14="http://schemas.microsoft.com/office/powerpoint/2010/main" val="21893841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71FB414-2CCC-BB04-1884-526D537439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LPO: Varför och till vad?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E32BC07-CB9D-F5C0-7280-40AE1CF823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Nätverk </a:t>
            </a:r>
          </a:p>
          <a:p>
            <a:pPr lvl="1"/>
            <a:r>
              <a:rPr lang="sv-SE" sz="2000" dirty="0"/>
              <a:t>Forum för gemensamma frågor inom våra specialiteter mellan sjukhusen och mot primärvård</a:t>
            </a:r>
          </a:p>
          <a:p>
            <a:pPr lvl="1"/>
            <a:r>
              <a:rPr lang="sv-SE" sz="2000" dirty="0"/>
              <a:t>Samverkansdokument mellan slutenvård-primärvård</a:t>
            </a:r>
          </a:p>
          <a:p>
            <a:pPr lvl="1"/>
            <a:r>
              <a:rPr lang="sv-SE" sz="2000" dirty="0"/>
              <a:t>För information till och från NPO, RPO.</a:t>
            </a:r>
          </a:p>
          <a:p>
            <a:r>
              <a:rPr lang="sv-SE" dirty="0"/>
              <a:t>Sammankallas vid behov </a:t>
            </a:r>
          </a:p>
          <a:p>
            <a:r>
              <a:rPr lang="sv-SE" dirty="0"/>
              <a:t>Utgör stommen i arbetsgrupper för implementering av riktlinjer/vårdförlopp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1742274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AC244F0-E1FD-BD8F-8C09-8EC8919CA4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dirty="0"/>
              <a:t>Lokala programområdet hjärta-kärl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C0C3953-C6BE-3FBA-57A1-EC7A0C76A5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dirty="0"/>
              <a:t>Charlotta Hammar, sektionsansvarig kardiolog, Medicinkliniken Västerås</a:t>
            </a:r>
          </a:p>
          <a:p>
            <a:r>
              <a:rPr lang="sv-SE" dirty="0"/>
              <a:t>Fjalar </a:t>
            </a:r>
            <a:r>
              <a:rPr lang="sv-SE" dirty="0" err="1"/>
              <a:t>Elvarsson</a:t>
            </a:r>
            <a:r>
              <a:rPr lang="sv-SE" dirty="0"/>
              <a:t>, verksamhetschef, överläkare, Kärlkirurgen Västerås</a:t>
            </a:r>
          </a:p>
          <a:p>
            <a:r>
              <a:rPr lang="sv-SE" dirty="0"/>
              <a:t>Jalal Amin, kardiolog, Köping</a:t>
            </a:r>
          </a:p>
          <a:p>
            <a:r>
              <a:rPr lang="sv-SE" dirty="0"/>
              <a:t>Azad </a:t>
            </a:r>
            <a:r>
              <a:rPr lang="sv-SE" dirty="0" err="1"/>
              <a:t>Dilan</a:t>
            </a:r>
            <a:r>
              <a:rPr lang="sv-SE" dirty="0"/>
              <a:t>, kardiolog, Sala</a:t>
            </a:r>
          </a:p>
          <a:p>
            <a:r>
              <a:rPr lang="sv-SE" dirty="0"/>
              <a:t>Hanna Cederberg, allmänläkarkonsult hjärta-kärl</a:t>
            </a:r>
          </a:p>
          <a:p>
            <a:r>
              <a:rPr lang="sv-SE" dirty="0"/>
              <a:t>Petter Ahlroth-</a:t>
            </a:r>
            <a:r>
              <a:rPr lang="sv-SE" dirty="0" err="1"/>
              <a:t>Pind</a:t>
            </a:r>
            <a:r>
              <a:rPr lang="sv-SE" dirty="0"/>
              <a:t>, allmänläkarkonsult hjärta-kärl</a:t>
            </a:r>
          </a:p>
          <a:p>
            <a:r>
              <a:rPr lang="sv-SE" dirty="0"/>
              <a:t>Sari </a:t>
            </a:r>
            <a:r>
              <a:rPr lang="sv-SE" dirty="0" err="1"/>
              <a:t>Puttonen</a:t>
            </a:r>
            <a:r>
              <a:rPr lang="sv-SE" dirty="0"/>
              <a:t>, processledare PSV hjärtsvikt, NAG hjärtsvikt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1797976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D16F591-9F11-DB01-6747-E47CD9AADC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sz="4000" dirty="0"/>
              <a:t>Införande av vårdförlopp nydebuterad hjärtsvikt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FFF7517-A3C3-E960-A906-A0DE9F152B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Sari </a:t>
            </a:r>
            <a:r>
              <a:rPr lang="sv-SE" dirty="0" err="1"/>
              <a:t>Puttonen</a:t>
            </a:r>
            <a:r>
              <a:rPr lang="sv-SE" dirty="0"/>
              <a:t>, processledare</a:t>
            </a:r>
          </a:p>
          <a:p>
            <a:r>
              <a:rPr lang="sv-SE" dirty="0"/>
              <a:t>Tvärprofessionell arbetsgrupp bestående av fysioterapeuter, sviktsjuksköterskor, hjärtläkare från våra sjukhus, läkare och verksamhetschef för fysiologkliniken samt allmänläkarkonsulter och representant för vårdvalet. </a:t>
            </a:r>
          </a:p>
          <a:p>
            <a:r>
              <a:rPr lang="sv-SE" dirty="0"/>
              <a:t>Sammanlagt runt 12 personer.</a:t>
            </a:r>
          </a:p>
          <a:p>
            <a:r>
              <a:rPr lang="sv-SE" dirty="0"/>
              <a:t>Träffar ett par ggr i terminen, via teams och delvis i grupp. </a:t>
            </a:r>
          </a:p>
        </p:txBody>
      </p:sp>
    </p:spTree>
    <p:extLst>
      <p:ext uri="{BB962C8B-B14F-4D97-AF65-F5344CB8AC3E}">
        <p14:creationId xmlns:p14="http://schemas.microsoft.com/office/powerpoint/2010/main" val="20555299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509E650-51D1-FC3E-1D7D-574C35FA1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Arbetsuppgifter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AD2E6FB-7985-7D2C-8E42-438D1A3597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Besvara remissversionen av PSV hjärtsvikt</a:t>
            </a:r>
          </a:p>
          <a:p>
            <a:r>
              <a:rPr lang="sv-SE" dirty="0"/>
              <a:t>GAP-analys av den färdiga versionen</a:t>
            </a:r>
          </a:p>
          <a:p>
            <a:pPr lvl="1"/>
            <a:r>
              <a:rPr lang="sv-SE" dirty="0"/>
              <a:t>Räkna på antal patienter i Västmanland – vad kan vi förvänta oss?</a:t>
            </a:r>
          </a:p>
          <a:p>
            <a:pPr lvl="1"/>
            <a:r>
              <a:rPr lang="sv-SE" dirty="0"/>
              <a:t>Diskussion kring flaskhalsar</a:t>
            </a:r>
          </a:p>
          <a:p>
            <a:r>
              <a:rPr lang="sv-SE" dirty="0"/>
              <a:t>Vem ska göra vad?</a:t>
            </a:r>
          </a:p>
          <a:p>
            <a:r>
              <a:rPr lang="sv-SE" dirty="0"/>
              <a:t>Hur ska information nå ut? </a:t>
            </a:r>
          </a:p>
        </p:txBody>
      </p:sp>
    </p:spTree>
    <p:extLst>
      <p:ext uri="{BB962C8B-B14F-4D97-AF65-F5344CB8AC3E}">
        <p14:creationId xmlns:p14="http://schemas.microsoft.com/office/powerpoint/2010/main" val="3223694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A561629-6B19-9481-5552-C5234BE23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Flaskhalsar och brister	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CB1062A-01B6-BC01-FB34-F66FEC6217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Väntetider till ekokardiografiundersökning</a:t>
            </a:r>
          </a:p>
          <a:p>
            <a:r>
              <a:rPr lang="sv-SE" dirty="0"/>
              <a:t>För lång tid till full behandling är etablerad</a:t>
            </a:r>
          </a:p>
          <a:p>
            <a:r>
              <a:rPr lang="sv-SE" dirty="0"/>
              <a:t>Fysioterapeut-ledd bedömning och träning</a:t>
            </a:r>
          </a:p>
          <a:p>
            <a:r>
              <a:rPr lang="sv-SE" dirty="0"/>
              <a:t>Brist på allmänläkare</a:t>
            </a:r>
          </a:p>
        </p:txBody>
      </p:sp>
    </p:spTree>
    <p:extLst>
      <p:ext uri="{BB962C8B-B14F-4D97-AF65-F5344CB8AC3E}">
        <p14:creationId xmlns:p14="http://schemas.microsoft.com/office/powerpoint/2010/main" val="12329486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8E6A905-DB8E-511F-1679-4BBB030F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dirty="0"/>
              <a:t>Räkna på antal patienter- vad kan vi förvänta oss?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28870CA-595A-60EE-C186-1630346BB4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Västmanland har 250.000 invånare</a:t>
            </a:r>
          </a:p>
          <a:p>
            <a:r>
              <a:rPr lang="sv-SE" dirty="0"/>
              <a:t>Incidens hjärtsvikt: 0,4%            1000 patienter/år</a:t>
            </a:r>
          </a:p>
          <a:p>
            <a:r>
              <a:rPr lang="sv-SE" dirty="0"/>
              <a:t>Vi räknar med hälften in i vårdförloppet</a:t>
            </a:r>
          </a:p>
          <a:p>
            <a:pPr marL="0" indent="0">
              <a:buNone/>
            </a:pPr>
            <a:endParaRPr lang="sv-SE" dirty="0"/>
          </a:p>
        </p:txBody>
      </p:sp>
      <p:sp>
        <p:nvSpPr>
          <p:cNvPr id="4" name="Pil: höger 3">
            <a:extLst>
              <a:ext uri="{FF2B5EF4-FFF2-40B4-BE49-F238E27FC236}">
                <a16:creationId xmlns:a16="http://schemas.microsoft.com/office/drawing/2014/main" id="{22CE47CF-F794-41A6-9E28-9FE8E2995D03}"/>
              </a:ext>
            </a:extLst>
          </p:cNvPr>
          <p:cNvSpPr/>
          <p:nvPr/>
        </p:nvSpPr>
        <p:spPr>
          <a:xfrm>
            <a:off x="4331370" y="2490536"/>
            <a:ext cx="649705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994491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A24FBA6-952A-2FB3-DE84-9F6B6E25BE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dirty="0"/>
              <a:t>Räkna på antal patienter- vad kan vi förvänta oss?	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B84AB86-25D2-06BB-BE17-27B328C339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v-SE" dirty="0"/>
              <a:t>Patienterna finns redan idag</a:t>
            </a:r>
          </a:p>
          <a:p>
            <a:r>
              <a:rPr lang="sv-SE" dirty="0"/>
              <a:t>Ekokardiografi ska göras på dessa patienter ändå</a:t>
            </a:r>
          </a:p>
          <a:p>
            <a:endParaRPr lang="sv-SE" dirty="0"/>
          </a:p>
          <a:p>
            <a:r>
              <a:rPr lang="sv-SE" dirty="0"/>
              <a:t>Skillnaden är tiden! Med snabbare remissvägar och mål om att nå full behandling inom viss tid kan förhoppningsvis patienterna förbättras snabbare. </a:t>
            </a:r>
          </a:p>
          <a:p>
            <a:r>
              <a:rPr lang="sv-SE" dirty="0"/>
              <a:t>Realistiskt att tro på en successiv ökning.</a:t>
            </a:r>
          </a:p>
          <a:p>
            <a:r>
              <a:rPr lang="sv-SE" dirty="0"/>
              <a:t>Behov av fler biomedicinska analytiker för eko-undersökningar, fler fysiologer, fler fysioterapeuter.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AE1B2BC9-A236-55E6-5187-DA1C582A7B15}"/>
              </a:ext>
            </a:extLst>
          </p:cNvPr>
          <p:cNvSpPr/>
          <p:nvPr/>
        </p:nvSpPr>
        <p:spPr>
          <a:xfrm>
            <a:off x="838200" y="1872230"/>
            <a:ext cx="7676626" cy="13255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800" dirty="0"/>
              <a:t>Patienterna finns redan idag</a:t>
            </a:r>
          </a:p>
          <a:p>
            <a:pPr algn="ctr"/>
            <a:r>
              <a:rPr lang="sv-SE" sz="2800" dirty="0"/>
              <a:t>Ekokardiografi görs idag också</a:t>
            </a:r>
          </a:p>
        </p:txBody>
      </p:sp>
    </p:spTree>
    <p:extLst>
      <p:ext uri="{BB962C8B-B14F-4D97-AF65-F5344CB8AC3E}">
        <p14:creationId xmlns:p14="http://schemas.microsoft.com/office/powerpoint/2010/main" val="27831237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E0CF0B2-7341-DF71-92C9-90D219E915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Våra lösningar:	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9969B76-707D-B7F7-D65D-FE28FA45B3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dirty="0"/>
              <a:t>Särskild markering i remiss för ekokardiografi</a:t>
            </a:r>
          </a:p>
          <a:p>
            <a:r>
              <a:rPr lang="sv-SE" dirty="0"/>
              <a:t>Sjukhusbaserad hjärtsviktsmottagning </a:t>
            </a:r>
          </a:p>
          <a:p>
            <a:pPr lvl="1"/>
            <a:r>
              <a:rPr lang="sv-SE" dirty="0"/>
              <a:t>Remiss från primärvård till medicinmottagning/hjärtmottagning.</a:t>
            </a:r>
          </a:p>
          <a:p>
            <a:pPr lvl="1"/>
            <a:r>
              <a:rPr lang="sv-SE" dirty="0"/>
              <a:t>Hjärtsviktssköterska och kardiolog kallar patienten inom 2 veckor för besök</a:t>
            </a:r>
          </a:p>
          <a:p>
            <a:pPr lvl="1"/>
            <a:r>
              <a:rPr lang="sv-SE" dirty="0"/>
              <a:t>Upptrappning av hjärtstärkande läkemedel varannan vecka</a:t>
            </a:r>
          </a:p>
          <a:p>
            <a:pPr lvl="1"/>
            <a:r>
              <a:rPr lang="sv-SE" dirty="0"/>
              <a:t>Kontakt med fysioterapeut och bedömning/träning i anslutning till sviktmottagningen. </a:t>
            </a:r>
          </a:p>
          <a:p>
            <a:r>
              <a:rPr lang="sv-SE" dirty="0" err="1"/>
              <a:t>Utremittering</a:t>
            </a:r>
            <a:r>
              <a:rPr lang="sv-SE" dirty="0"/>
              <a:t> när utredning är klar och behandlingsmål uppnådda. </a:t>
            </a:r>
          </a:p>
        </p:txBody>
      </p:sp>
    </p:spTree>
    <p:extLst>
      <p:ext uri="{BB962C8B-B14F-4D97-AF65-F5344CB8AC3E}">
        <p14:creationId xmlns:p14="http://schemas.microsoft.com/office/powerpoint/2010/main" val="6641954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1F996C0-C2F2-D618-775B-AEDF00381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Att göra nu:	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37AF95C-9C26-8ECC-3E4D-73BA2A0D06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sz="2400" dirty="0"/>
              <a:t>Nå ut med information om vårdförloppet!</a:t>
            </a:r>
          </a:p>
          <a:p>
            <a:pPr marL="457200" lvl="1" indent="0">
              <a:buNone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066865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DDE5CDF-1512-4CDA-B956-23D223F8DE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029D7D8-5A6B-4C76-94C8-15798C6C5A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5C9319C-E20D-4884-952F-60B6A58C3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F1176DA6-4BBF-42A4-9C94-E6613CCD6B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9AAB0AE-172B-4FB4-80C2-86CD6B8242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chemeClr val="bg1"/>
          </a:solidFill>
          <a:ln w="22225">
            <a:solidFill>
              <a:srgbClr val="DFA4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latshållare för innehåll 3">
            <a:extLst>
              <a:ext uri="{FF2B5EF4-FFF2-40B4-BE49-F238E27FC236}">
                <a16:creationId xmlns:a16="http://schemas.microsoft.com/office/drawing/2014/main" id="{A077EB1A-61BD-4E11-8FD2-6C58E1C598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777344" y="643467"/>
            <a:ext cx="8637312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9841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DDE5CDF-1512-4CDA-B956-23D223F8DE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029D7D8-5A6B-4C76-94C8-15798C6C5A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5C9319C-E20D-4884-952F-60B6A58C3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F1176DA6-4BBF-42A4-9C94-E6613CCD6B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9AAB0AE-172B-4FB4-80C2-86CD6B8242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chemeClr val="bg1"/>
          </a:solidFill>
          <a:ln w="22225">
            <a:solidFill>
              <a:srgbClr val="4687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9127619D-2366-47FE-9618-ACF39593A5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490132" y="643467"/>
            <a:ext cx="7211735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7999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8FA399E-086C-4122-9433-14D277E916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Informationsvägar: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8813918-8F58-4B12-B544-0D6E051462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Läkemedelsbulletinen</a:t>
            </a:r>
          </a:p>
          <a:p>
            <a:endParaRPr lang="sv-SE" dirty="0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10C288CE-94CC-4FCF-B33B-137D505FDC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1223" y="1426766"/>
            <a:ext cx="6373114" cy="1714739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7AEC6879-3E65-47C4-9F85-E2CFF338E8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0088" y="3141505"/>
            <a:ext cx="5887272" cy="1867161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F06E32E3-82CE-42E4-A3C9-786DA4528E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57360" y="437994"/>
            <a:ext cx="4111219" cy="5982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7887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35C3D674-3D59-4E93-80CA-0C0A9095E8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884B8F8-FDC9-498B-9960-5D7260AFCB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3896" y="1847088"/>
            <a:ext cx="417737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Rubrik 1">
            <a:extLst>
              <a:ext uri="{FF2B5EF4-FFF2-40B4-BE49-F238E27FC236}">
                <a16:creationId xmlns:a16="http://schemas.microsoft.com/office/drawing/2014/main" id="{24297402-122B-4D34-8462-113DE041C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80" y="804520"/>
            <a:ext cx="4176511" cy="1049235"/>
          </a:xfrm>
        </p:spPr>
        <p:txBody>
          <a:bodyPr>
            <a:normAutofit/>
          </a:bodyPr>
          <a:lstStyle/>
          <a:p>
            <a:r>
              <a:rPr lang="sv-SE" dirty="0"/>
              <a:t>Att göra nu: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F2A81E1-BCBE-426B-8C09-33274E6940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6D3247-5647-4926-AE30-BD6F1125F0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81" y="2015732"/>
            <a:ext cx="4172212" cy="3450613"/>
          </a:xfrm>
        </p:spPr>
        <p:txBody>
          <a:bodyPr>
            <a:normAutofit/>
          </a:bodyPr>
          <a:lstStyle/>
          <a:p>
            <a:r>
              <a:rPr lang="sv-SE" dirty="0"/>
              <a:t>Nyhetsbrev till primärvården</a:t>
            </a:r>
          </a:p>
          <a:p>
            <a:r>
              <a:rPr lang="sv-SE" dirty="0"/>
              <a:t>Information till Medicinklinikerna</a:t>
            </a:r>
          </a:p>
          <a:p>
            <a:r>
              <a:rPr lang="sv-SE" dirty="0"/>
              <a:t>Föreläsningar för primärvård, ST-läkare,  AT-läkare</a:t>
            </a:r>
          </a:p>
          <a:p>
            <a:endParaRPr lang="sv-SE" dirty="0"/>
          </a:p>
          <a:p>
            <a:endParaRPr lang="sv-SE" dirty="0"/>
          </a:p>
        </p:txBody>
      </p:sp>
      <p:pic>
        <p:nvPicPr>
          <p:cNvPr id="7" name="Bildobjekt 6" descr="En bild som visar text&#10;&#10;Automatiskt genererad beskrivning">
            <a:extLst>
              <a:ext uri="{FF2B5EF4-FFF2-40B4-BE49-F238E27FC236}">
                <a16:creationId xmlns:a16="http://schemas.microsoft.com/office/drawing/2014/main" id="{ADE595EF-0D9F-4028-AF2D-9FBC8F4865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4411" y="2085517"/>
            <a:ext cx="4960442" cy="210089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9D1DDD4-5BB3-45BA-B9B3-06B62299AD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24DAE64-2302-42EA-8239-F2F0775CA5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54739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112419F-31E5-45F0-975C-11DD2B702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Kvinna  71 år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05BE4A0-B5C0-416C-9861-172F5C407E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Tilltagande andfåddhet sedan 6 månader</a:t>
            </a:r>
          </a:p>
          <a:p>
            <a:r>
              <a:rPr lang="sv-SE" dirty="0"/>
              <a:t>2 maj till vårdcentralen. Undersökning, prover.</a:t>
            </a:r>
          </a:p>
          <a:p>
            <a:r>
              <a:rPr lang="sv-SE" dirty="0"/>
              <a:t>4 maj: högt </a:t>
            </a:r>
            <a:r>
              <a:rPr lang="sv-SE" dirty="0" err="1"/>
              <a:t>proBNP</a:t>
            </a:r>
            <a:r>
              <a:rPr lang="sv-SE" dirty="0"/>
              <a:t>-värde. Remiss för ekokardiografi</a:t>
            </a:r>
          </a:p>
          <a:p>
            <a:r>
              <a:rPr lang="sv-SE" dirty="0"/>
              <a:t>18 maj: Ekokardiografi: nedsatt pumpkraft, hjärtsvikt</a:t>
            </a:r>
          </a:p>
          <a:p>
            <a:r>
              <a:rPr lang="sv-SE" dirty="0"/>
              <a:t>19 maj: Remiss från familjeläkare till hjärtmottagningen. Påbörjar sviktmediciner</a:t>
            </a:r>
          </a:p>
          <a:p>
            <a:r>
              <a:rPr lang="sv-SE" dirty="0"/>
              <a:t>30 maj: Besök på hjärtmottagningen med läkare och sköterska. Fortsatt och upptrappad behandling. </a:t>
            </a:r>
          </a:p>
          <a:p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6338313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9B80193-27CF-4535-886B-CC2A01B8EC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/>
              <a:t>Tack!</a:t>
            </a:r>
            <a:br>
              <a:rPr lang="sv-SE" dirty="0"/>
            </a:br>
            <a:endParaRPr lang="sv-SE" dirty="0"/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BA45D841-4B6F-4754-B690-C6A1FFEE7A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755" y="804519"/>
            <a:ext cx="4393162" cy="2624481"/>
          </a:xfrm>
          <a:prstGeom prst="rect">
            <a:avLst/>
          </a:prstGeom>
        </p:spPr>
      </p:pic>
      <p:pic>
        <p:nvPicPr>
          <p:cNvPr id="12" name="Platshållare för innehåll 11">
            <a:extLst>
              <a:ext uri="{FF2B5EF4-FFF2-40B4-BE49-F238E27FC236}">
                <a16:creationId xmlns:a16="http://schemas.microsoft.com/office/drawing/2014/main" id="{4F062E21-7407-40B2-802B-F1E9082FA9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225554" y="1985680"/>
            <a:ext cx="5829300" cy="3276600"/>
          </a:xfrm>
          <a:prstGeom prst="rect">
            <a:avLst/>
          </a:prstGeom>
        </p:spPr>
      </p:pic>
      <p:pic>
        <p:nvPicPr>
          <p:cNvPr id="8" name="Bildobjekt 7">
            <a:extLst>
              <a:ext uri="{FF2B5EF4-FFF2-40B4-BE49-F238E27FC236}">
                <a16:creationId xmlns:a16="http://schemas.microsoft.com/office/drawing/2014/main" id="{92F6C70E-7263-4DF5-843D-D1ED371C31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6624" y="4384591"/>
            <a:ext cx="2619741" cy="905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933713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i">
  <a:themeElements>
    <a:clrScheme name="Galleri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i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i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0</TotalTime>
  <Words>480</Words>
  <Application>Microsoft Office PowerPoint</Application>
  <PresentationFormat>Bredbild</PresentationFormat>
  <Paragraphs>72</Paragraphs>
  <Slides>16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2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16</vt:i4>
      </vt:variant>
    </vt:vector>
  </HeadingPairs>
  <TitlesOfParts>
    <vt:vector size="19" baseType="lpstr">
      <vt:lpstr>Arial</vt:lpstr>
      <vt:lpstr>Gill Sans MT</vt:lpstr>
      <vt:lpstr>Galleri</vt:lpstr>
      <vt:lpstr>LPO Hjärta-kärl</vt:lpstr>
      <vt:lpstr>LPO: Varför och till vad?</vt:lpstr>
      <vt:lpstr>Lokala programområdet hjärta-kärl</vt:lpstr>
      <vt:lpstr>Införande av vårdförlopp nydebuterad hjärtsvikt</vt:lpstr>
      <vt:lpstr>Arbetsuppgifter</vt:lpstr>
      <vt:lpstr>Flaskhalsar och brister </vt:lpstr>
      <vt:lpstr>Räkna på antal patienter- vad kan vi förvänta oss?</vt:lpstr>
      <vt:lpstr>Räkna på antal patienter- vad kan vi förvänta oss? </vt:lpstr>
      <vt:lpstr>Våra lösningar: </vt:lpstr>
      <vt:lpstr>Att göra nu: </vt:lpstr>
      <vt:lpstr>PowerPoint-presentation</vt:lpstr>
      <vt:lpstr>PowerPoint-presentation</vt:lpstr>
      <vt:lpstr>Informationsvägar:</vt:lpstr>
      <vt:lpstr>Att göra nu:</vt:lpstr>
      <vt:lpstr>Kvinna  71 år</vt:lpstr>
      <vt:lpstr>Tack!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LPO hjärta-kärl </dc:title>
  <dc:creator>Per Hammar</dc:creator>
  <cp:lastModifiedBy>Charlotta Hammar</cp:lastModifiedBy>
  <cp:revision>13</cp:revision>
  <dcterms:created xsi:type="dcterms:W3CDTF">2022-05-24T18:45:29Z</dcterms:created>
  <dcterms:modified xsi:type="dcterms:W3CDTF">2022-06-02T13:34:21Z</dcterms:modified>
</cp:coreProperties>
</file>